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Russo On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5" roundtripDataSignature="AMtx7mhIpg9qU60rIRILimPYysxOXqz+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RussoOne-regular.fntdata"/><Relationship Id="rId23"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begin the simple gameplay process, the box is what the player will input point damage for a character (Example:</a:t>
            </a:r>
            <a:r>
              <a:rPr b="1" lang="en-US"/>
              <a:t>”</a:t>
            </a:r>
            <a:r>
              <a:rPr b="1" i="1" lang="en-US"/>
              <a:t>Warrior”</a:t>
            </a:r>
            <a:r>
              <a:rPr lang="en-US"/>
              <a:t>); inputting the value (which represents rolling a die in actual DnD gaming.) that indicates the amount of point damage inflicted on that specific character; In return, the player will enter the value input to the other character (</a:t>
            </a:r>
            <a:r>
              <a:rPr b="1" i="1" lang="en-US"/>
              <a:t>“Orc”</a:t>
            </a:r>
            <a:r>
              <a:rPr lang="en-US"/>
              <a:t>) the amount of damage inflicted on “Orc”. </a:t>
            </a:r>
            <a:endParaRPr/>
          </a:p>
        </p:txBody>
      </p:sp>
      <p:sp>
        <p:nvSpPr>
          <p:cNvPr id="137" name="Google Shape;13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continuation of the previous slide, the example on this slide shows the input of “5” into the amount of damage inflicted on “Orc”, which the result states that</a:t>
            </a:r>
            <a:r>
              <a:rPr b="1" i="1" lang="en-US"/>
              <a:t> “Warrior has done 5 damage to Orc.”</a:t>
            </a:r>
            <a:r>
              <a:rPr lang="en-US"/>
              <a:t> However “Orc” has taken the least amount of damage from “Warrior”.The process then repeats itself on the amount of value inputs that continue to </a:t>
            </a:r>
            <a:r>
              <a:rPr lang="en-US"/>
              <a:t>calculate</a:t>
            </a:r>
            <a:r>
              <a:rPr lang="en-US"/>
              <a:t> the amount of damage on both “Warrior” and “Orc”.</a:t>
            </a:r>
            <a:endParaRPr/>
          </a:p>
        </p:txBody>
      </p:sp>
      <p:sp>
        <p:nvSpPr>
          <p:cNvPr id="146" name="Google Shape;14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slide, shows the total damage to the opposing player, the value input for “Orc” states “50” or higher, has done significant damage to “Warrior” which the outcome of this result states </a:t>
            </a:r>
            <a:r>
              <a:rPr b="1" i="1" lang="en-US"/>
              <a:t>“Warrior is bloodied!</a:t>
            </a:r>
            <a:r>
              <a:rPr i="1" lang="en-US"/>
              <a:t>”</a:t>
            </a:r>
            <a:r>
              <a:rPr lang="en-US"/>
              <a:t> meaning that “Warrior” has taken a critical hit from their opponent. </a:t>
            </a:r>
            <a:endParaRPr/>
          </a:p>
        </p:txBody>
      </p:sp>
      <p:sp>
        <p:nvSpPr>
          <p:cNvPr id="154" name="Google Shape;15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slide shows the climax of the continuation of the gameplay from the previous slides showing </a:t>
            </a:r>
            <a:r>
              <a:rPr b="1" i="1" lang="en-US"/>
              <a:t>“Warrior has been slain!”</a:t>
            </a:r>
            <a:r>
              <a:rPr lang="en-US"/>
              <a:t> meaning that the character has been defeated due to the overextension of the </a:t>
            </a:r>
            <a:r>
              <a:rPr lang="en-US"/>
              <a:t>input</a:t>
            </a:r>
            <a:r>
              <a:rPr lang="en-US"/>
              <a:t> of the value </a:t>
            </a:r>
            <a:r>
              <a:rPr lang="en-US"/>
              <a:t>points that is beyond 50 to 100 range, resulting with “Warrior” taking a final blow of 110 total damage. </a:t>
            </a:r>
            <a:r>
              <a:rPr lang="en-US"/>
              <a:t> </a:t>
            </a:r>
            <a:endParaRPr/>
          </a:p>
        </p:txBody>
      </p:sp>
      <p:sp>
        <p:nvSpPr>
          <p:cNvPr id="161" name="Google Shape;16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basic concept of this simulator is </a:t>
            </a:r>
            <a:r>
              <a:rPr lang="en-US"/>
              <a:t>reference</a:t>
            </a:r>
            <a:r>
              <a:rPr lang="en-US"/>
              <a:t> to </a:t>
            </a:r>
            <a:r>
              <a:rPr b="1" i="1" lang="en-US"/>
              <a:t>Dungeons and Dragons</a:t>
            </a:r>
            <a:r>
              <a:rPr lang="en-US"/>
              <a:t>, (Commonly known as </a:t>
            </a:r>
            <a:r>
              <a:rPr b="1" lang="en-US"/>
              <a:t>DnD</a:t>
            </a:r>
            <a:r>
              <a:rPr lang="en-US"/>
              <a:t>)</a:t>
            </a:r>
            <a:r>
              <a:rPr lang="en-US"/>
              <a:t> a very popular role-playing game, allowing the player to create their own character as they embark upon imaginary adventures within a fantasy setting. Since this simulator is virtual and has DnD elements, the </a:t>
            </a:r>
            <a:r>
              <a:rPr lang="en-US"/>
              <a:t>principle key features to this game is allowing the player to understand the complexity of rolling for point damage against opponents.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basic original concept of registration of the game itself, which the imgary has its Star Wars theme, with original </a:t>
            </a:r>
            <a:r>
              <a:rPr lang="en-US"/>
              <a:t>imagery</a:t>
            </a:r>
            <a:r>
              <a:rPr lang="en-US"/>
              <a:t> from the Star Wars: Original Trilogy </a:t>
            </a:r>
            <a:endParaRPr/>
          </a:p>
        </p:txBody>
      </p:sp>
      <p:sp>
        <p:nvSpPr>
          <p:cNvPr id="108" name="Google Shape;10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0" y="0"/>
            <a:ext cx="9144001" cy="5143501"/>
          </a:xfrm>
          <a:prstGeom prst="rect">
            <a:avLst/>
          </a:prstGeom>
          <a:noFill/>
          <a:ln>
            <a:noFill/>
          </a:ln>
        </p:spPr>
      </p:pic>
      <p:sp>
        <p:nvSpPr>
          <p:cNvPr id="57" name="Google Shape;57;p1"/>
          <p:cNvSpPr txBox="1"/>
          <p:nvPr/>
        </p:nvSpPr>
        <p:spPr>
          <a:xfrm>
            <a:off x="3524500" y="2994600"/>
            <a:ext cx="7098300" cy="82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b="0" l="0" r="0" t="0"/>
          <a:stretch/>
        </p:blipFill>
        <p:spPr>
          <a:xfrm>
            <a:off x="2801200" y="192950"/>
            <a:ext cx="3261949" cy="150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descr="A star filled sky&#10;&#10;Description generated with high confidence" id="132" name="Google Shape;132;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3" name="Google Shape;133;p10"/>
          <p:cNvSpPr txBox="1"/>
          <p:nvPr>
            <p:ph type="title"/>
          </p:nvPr>
        </p:nvSpPr>
        <p:spPr>
          <a:xfrm>
            <a:off x="311700" y="332432"/>
            <a:ext cx="8520600" cy="736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400">
                <a:solidFill>
                  <a:srgbClr val="92D050"/>
                </a:solidFill>
                <a:latin typeface="Russo One"/>
                <a:ea typeface="Russo One"/>
                <a:cs typeface="Russo One"/>
                <a:sym typeface="Russo One"/>
              </a:rPr>
              <a:t>DM Membership Dashboard</a:t>
            </a:r>
            <a:endParaRPr/>
          </a:p>
        </p:txBody>
      </p:sp>
      <p:pic>
        <p:nvPicPr>
          <p:cNvPr id="134" name="Google Shape;134;p10"/>
          <p:cNvPicPr preferRelativeResize="0"/>
          <p:nvPr/>
        </p:nvPicPr>
        <p:blipFill rotWithShape="1">
          <a:blip r:embed="rId4">
            <a:alphaModFix/>
          </a:blip>
          <a:srcRect b="0" l="0" r="0" t="0"/>
          <a:stretch/>
        </p:blipFill>
        <p:spPr>
          <a:xfrm>
            <a:off x="870592" y="1401276"/>
            <a:ext cx="7402816" cy="3297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descr="A star filled sky&#10;&#10;Description generated with high confidence" id="139" name="Google Shape;139;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0" name="Google Shape;14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Entering Point Damage </a:t>
            </a:r>
            <a:endParaRPr/>
          </a:p>
        </p:txBody>
      </p:sp>
      <p:pic>
        <p:nvPicPr>
          <p:cNvPr descr="A screenshot of a cell phone&#10;&#10;Description automatically generated" id="141" name="Google Shape;141;p11"/>
          <p:cNvPicPr preferRelativeResize="0"/>
          <p:nvPr/>
        </p:nvPicPr>
        <p:blipFill rotWithShape="1">
          <a:blip r:embed="rId4">
            <a:alphaModFix/>
          </a:blip>
          <a:srcRect b="65776" l="0" r="71770" t="5431"/>
          <a:stretch/>
        </p:blipFill>
        <p:spPr>
          <a:xfrm>
            <a:off x="668687" y="2237322"/>
            <a:ext cx="2704216" cy="1435398"/>
          </a:xfrm>
          <a:prstGeom prst="rect">
            <a:avLst/>
          </a:prstGeom>
          <a:noFill/>
          <a:ln cap="flat" cmpd="sng" w="28575">
            <a:solidFill>
              <a:srgbClr val="92D050"/>
            </a:solidFill>
            <a:prstDash val="solid"/>
            <a:round/>
            <a:headEnd len="sm" w="sm" type="none"/>
            <a:tailEnd len="sm" w="sm" type="none"/>
          </a:ln>
        </p:spPr>
      </p:pic>
      <p:pic>
        <p:nvPicPr>
          <p:cNvPr descr="A screenshot of a cell phone&#10;&#10;Description automatically generated" id="142" name="Google Shape;142;p11"/>
          <p:cNvPicPr preferRelativeResize="0"/>
          <p:nvPr/>
        </p:nvPicPr>
        <p:blipFill rotWithShape="1">
          <a:blip r:embed="rId5">
            <a:alphaModFix/>
          </a:blip>
          <a:srcRect b="61529" l="0" r="68554" t="5850"/>
          <a:stretch/>
        </p:blipFill>
        <p:spPr>
          <a:xfrm>
            <a:off x="5447417" y="2125542"/>
            <a:ext cx="2863103" cy="1547178"/>
          </a:xfrm>
          <a:prstGeom prst="rect">
            <a:avLst/>
          </a:prstGeom>
          <a:noFill/>
          <a:ln cap="flat" cmpd="sng" w="28575">
            <a:solidFill>
              <a:srgbClr val="92D050"/>
            </a:solidFill>
            <a:prstDash val="solid"/>
            <a:round/>
            <a:headEnd len="sm" w="sm" type="none"/>
            <a:tailEnd len="sm" w="sm" type="none"/>
          </a:ln>
        </p:spPr>
      </p:pic>
      <p:sp>
        <p:nvSpPr>
          <p:cNvPr id="143" name="Google Shape;143;p11"/>
          <p:cNvSpPr/>
          <p:nvPr/>
        </p:nvSpPr>
        <p:spPr>
          <a:xfrm>
            <a:off x="3833785" y="2712705"/>
            <a:ext cx="1152750" cy="484632"/>
          </a:xfrm>
          <a:prstGeom prst="rightArrow">
            <a:avLst>
              <a:gd fmla="val 50000" name="adj1"/>
              <a:gd fmla="val 50000" name="adj2"/>
            </a:avLst>
          </a:prstGeom>
          <a:solidFill>
            <a:srgbClr val="92D05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Player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A star filled sky&#10;&#10;Description generated with high confidence" id="148" name="Google Shape;148;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9" name="Google Shape;149;p12"/>
          <p:cNvSpPr txBox="1"/>
          <p:nvPr>
            <p:ph type="title"/>
          </p:nvPr>
        </p:nvSpPr>
        <p:spPr>
          <a:xfrm>
            <a:off x="311700" y="22482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400">
                <a:solidFill>
                  <a:srgbClr val="92D050"/>
                </a:solidFill>
                <a:latin typeface="Russo One"/>
                <a:ea typeface="Russo One"/>
                <a:cs typeface="Russo One"/>
                <a:sym typeface="Russo One"/>
              </a:rPr>
              <a:t>Game Play – Continued Play </a:t>
            </a:r>
            <a:endParaRPr/>
          </a:p>
        </p:txBody>
      </p:sp>
      <p:pic>
        <p:nvPicPr>
          <p:cNvPr descr="A screen shot of a social media post&#10;&#10;Description automatically generated" id="150" name="Google Shape;150;p12"/>
          <p:cNvPicPr preferRelativeResize="0"/>
          <p:nvPr/>
        </p:nvPicPr>
        <p:blipFill rotWithShape="1">
          <a:blip r:embed="rId4">
            <a:alphaModFix/>
          </a:blip>
          <a:srcRect b="11505" l="0" r="17831" t="6046"/>
          <a:stretch/>
        </p:blipFill>
        <p:spPr>
          <a:xfrm>
            <a:off x="1247129" y="1174921"/>
            <a:ext cx="2919918" cy="3612568"/>
          </a:xfrm>
          <a:prstGeom prst="rect">
            <a:avLst/>
          </a:prstGeom>
          <a:noFill/>
          <a:ln>
            <a:noFill/>
          </a:ln>
        </p:spPr>
      </p:pic>
      <p:pic>
        <p:nvPicPr>
          <p:cNvPr descr="A screenshot of a cell phone&#10;&#10;Description automatically generated" id="151" name="Google Shape;151;p12"/>
          <p:cNvPicPr preferRelativeResize="0"/>
          <p:nvPr/>
        </p:nvPicPr>
        <p:blipFill rotWithShape="1">
          <a:blip r:embed="rId5">
            <a:alphaModFix/>
          </a:blip>
          <a:srcRect b="0" l="0" r="14914" t="6645"/>
          <a:stretch/>
        </p:blipFill>
        <p:spPr>
          <a:xfrm>
            <a:off x="5414176" y="1022356"/>
            <a:ext cx="2669336" cy="39176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A star filled sky&#10;&#10;Description generated with high confidence" id="156" name="Google Shape;156;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7" name="Google Shape;157;p13"/>
          <p:cNvSpPr txBox="1"/>
          <p:nvPr>
            <p:ph type="title"/>
          </p:nvPr>
        </p:nvSpPr>
        <p:spPr>
          <a:xfrm>
            <a:off x="255056" y="199916"/>
            <a:ext cx="8520600" cy="7977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Game Play – Damage! </a:t>
            </a:r>
            <a:endParaRPr/>
          </a:p>
        </p:txBody>
      </p:sp>
      <p:pic>
        <p:nvPicPr>
          <p:cNvPr descr="A screenshot of a computer screen&#10;&#10;Description automatically generated" id="158" name="Google Shape;158;p13"/>
          <p:cNvPicPr preferRelativeResize="0"/>
          <p:nvPr/>
        </p:nvPicPr>
        <p:blipFill rotWithShape="1">
          <a:blip r:embed="rId4">
            <a:alphaModFix/>
          </a:blip>
          <a:srcRect b="24035" l="0" r="0" t="8712"/>
          <a:stretch/>
        </p:blipFill>
        <p:spPr>
          <a:xfrm>
            <a:off x="2517171" y="1736511"/>
            <a:ext cx="4247771" cy="2269287"/>
          </a:xfrm>
          <a:prstGeom prst="rect">
            <a:avLst/>
          </a:prstGeom>
          <a:noFill/>
          <a:ln cap="flat" cmpd="sng" w="38100">
            <a:solidFill>
              <a:srgbClr val="92D05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A star filled sky&#10;&#10;Description generated with high confidence" id="163" name="Google Shape;163;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4" name="Google Shape;164;p14"/>
          <p:cNvSpPr txBox="1"/>
          <p:nvPr>
            <p:ph type="title"/>
          </p:nvPr>
        </p:nvSpPr>
        <p:spPr>
          <a:xfrm>
            <a:off x="311700" y="28931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solidFill>
                  <a:srgbClr val="92D050"/>
                </a:solidFill>
                <a:latin typeface="Russo One"/>
                <a:ea typeface="Russo One"/>
                <a:cs typeface="Russo One"/>
                <a:sym typeface="Russo One"/>
              </a:rPr>
              <a:t>Game Play – We Have a Loser! </a:t>
            </a:r>
            <a:endParaRPr/>
          </a:p>
        </p:txBody>
      </p:sp>
      <p:pic>
        <p:nvPicPr>
          <p:cNvPr descr="A screen shot of a social media post&#10;&#10;Description automatically generated" id="165" name="Google Shape;165;p14"/>
          <p:cNvPicPr preferRelativeResize="0"/>
          <p:nvPr/>
        </p:nvPicPr>
        <p:blipFill rotWithShape="1">
          <a:blip r:embed="rId4">
            <a:alphaModFix/>
          </a:blip>
          <a:srcRect b="3240" l="0" r="8979" t="4787"/>
          <a:stretch/>
        </p:blipFill>
        <p:spPr>
          <a:xfrm>
            <a:off x="2945039" y="1196249"/>
            <a:ext cx="2945964" cy="3613013"/>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A star filled sky&#10;&#10;Description generated with high confidence" id="170" name="Google Shape;170;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1" name="Google Shape;17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92D050"/>
                </a:solidFill>
                <a:latin typeface="Russo One"/>
                <a:ea typeface="Russo One"/>
                <a:cs typeface="Russo One"/>
                <a:sym typeface="Russo One"/>
              </a:rPr>
              <a:t>Upcoming/Potential Features</a:t>
            </a:r>
            <a:endParaRPr/>
          </a:p>
        </p:txBody>
      </p:sp>
      <p:sp>
        <p:nvSpPr>
          <p:cNvPr id="172" name="Google Shape;172;p15"/>
          <p:cNvSpPr txBox="1"/>
          <p:nvPr/>
        </p:nvSpPr>
        <p:spPr>
          <a:xfrm>
            <a:off x="687750" y="1279254"/>
            <a:ext cx="7638954" cy="30469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Ability to include additional players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Create a campaign</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Edit profile</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Integrated game simulator with GUI</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Game play of multiple campaigns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Profile avatars</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Drop down menu for game role</a:t>
            </a:r>
            <a:endParaRPr/>
          </a:p>
          <a:p>
            <a:pPr indent="-285750" lvl="0" marL="28575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Statistics Dashboard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descr="A star filled sky&#10;&#10;Description generated with high confidence" id="177" name="Google Shape;177;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8" name="Google Shape;178;p16"/>
          <p:cNvSpPr txBox="1"/>
          <p:nvPr>
            <p:ph type="title"/>
          </p:nvPr>
        </p:nvSpPr>
        <p:spPr>
          <a:xfrm>
            <a:off x="802404" y="1479642"/>
            <a:ext cx="4587977" cy="109210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QUESTIONS ?</a:t>
            </a:r>
            <a:endParaRPr/>
          </a:p>
        </p:txBody>
      </p:sp>
      <p:pic>
        <p:nvPicPr>
          <p:cNvPr id="179" name="Google Shape;179;p16"/>
          <p:cNvPicPr preferRelativeResize="0"/>
          <p:nvPr/>
        </p:nvPicPr>
        <p:blipFill rotWithShape="1">
          <a:blip r:embed="rId4">
            <a:alphaModFix/>
          </a:blip>
          <a:srcRect b="0" l="0" r="0" t="0"/>
          <a:stretch/>
        </p:blipFill>
        <p:spPr>
          <a:xfrm>
            <a:off x="5827126" y="445025"/>
            <a:ext cx="2457826" cy="28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64" name="Google Shape;64;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5" name="Google Shape;65;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 name="Google Shape;66;p2"/>
          <p:cNvSpPr txBox="1"/>
          <p:nvPr/>
        </p:nvSpPr>
        <p:spPr>
          <a:xfrm>
            <a:off x="408750" y="964742"/>
            <a:ext cx="8423542" cy="275817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400"/>
              <a:buFont typeface="Arial"/>
              <a:buNone/>
            </a:pPr>
            <a:r>
              <a:rPr b="0" i="0" lang="en-US" sz="2400" u="none" cap="none" strike="noStrike">
                <a:solidFill>
                  <a:srgbClr val="92D050"/>
                </a:solidFill>
                <a:latin typeface="Russo One"/>
                <a:ea typeface="Russo One"/>
                <a:cs typeface="Russo One"/>
                <a:sym typeface="Russo One"/>
              </a:rPr>
              <a:t>Imagine a universe where Star Wars and Dungeons &amp; Dragon fans merge role playing games with calculated combat scoring….in a user friendly app to quickly add &amp; calculate damage level of combat during a campaign</a:t>
            </a:r>
            <a:endParaRPr b="0" i="0" sz="2400" u="none" cap="none" strike="noStrike">
              <a:solidFill>
                <a:srgbClr val="92D050"/>
              </a:solidFill>
              <a:latin typeface="Amatic SC"/>
              <a:ea typeface="Amatic SC"/>
              <a:cs typeface="Amatic SC"/>
              <a:sym typeface="Amatic SC"/>
            </a:endParaRPr>
          </a:p>
        </p:txBody>
      </p:sp>
      <p:pic>
        <p:nvPicPr>
          <p:cNvPr id="67" name="Google Shape;67;p2"/>
          <p:cNvPicPr preferRelativeResize="0"/>
          <p:nvPr/>
        </p:nvPicPr>
        <p:blipFill rotWithShape="1">
          <a:blip r:embed="rId4">
            <a:alphaModFix/>
          </a:blip>
          <a:srcRect b="0" l="0" r="0" t="0"/>
          <a:stretch/>
        </p:blipFill>
        <p:spPr>
          <a:xfrm>
            <a:off x="6955682" y="4209724"/>
            <a:ext cx="1791808" cy="792600"/>
          </a:xfrm>
          <a:prstGeom prst="rect">
            <a:avLst/>
          </a:prstGeom>
          <a:noFill/>
          <a:ln>
            <a:noFill/>
          </a:ln>
        </p:spPr>
      </p:pic>
      <p:sp>
        <p:nvSpPr>
          <p:cNvPr id="68" name="Google Shape;68;p2"/>
          <p:cNvSpPr txBox="1"/>
          <p:nvPr/>
        </p:nvSpPr>
        <p:spPr>
          <a:xfrm>
            <a:off x="311700" y="121850"/>
            <a:ext cx="67266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92D050"/>
                </a:solidFill>
                <a:latin typeface="Russo One"/>
                <a:ea typeface="Russo One"/>
                <a:cs typeface="Russo One"/>
                <a:sym typeface="Russo One"/>
              </a:rPr>
              <a:t>Concept</a:t>
            </a:r>
            <a:endParaRPr b="0" i="0" sz="4800" u="none" cap="none" strike="noStrike">
              <a:solidFill>
                <a:srgbClr val="92D050"/>
              </a:solidFill>
              <a:latin typeface="Russo One"/>
              <a:ea typeface="Russo One"/>
              <a:cs typeface="Russo One"/>
              <a:sym typeface="Russo One"/>
            </a:endParaRPr>
          </a:p>
        </p:txBody>
      </p:sp>
      <p:pic>
        <p:nvPicPr>
          <p:cNvPr id="69" name="Google Shape;69;p2"/>
          <p:cNvPicPr preferRelativeResize="0"/>
          <p:nvPr/>
        </p:nvPicPr>
        <p:blipFill rotWithShape="1">
          <a:blip r:embed="rId5">
            <a:alphaModFix/>
          </a:blip>
          <a:srcRect b="0" l="0" r="0" t="0"/>
          <a:stretch/>
        </p:blipFill>
        <p:spPr>
          <a:xfrm>
            <a:off x="311699" y="4178758"/>
            <a:ext cx="2064107" cy="7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75" name="Google Shape;7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76" name="Google Shape;76;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 name="Google Shape;77;p3"/>
          <p:cNvSpPr txBox="1"/>
          <p:nvPr/>
        </p:nvSpPr>
        <p:spPr>
          <a:xfrm>
            <a:off x="435025" y="1171727"/>
            <a:ext cx="8273950" cy="3764415"/>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400"/>
              <a:buFont typeface="Arial"/>
              <a:buNone/>
            </a:pPr>
            <a:r>
              <a:rPr b="0" i="0" lang="en-US" sz="2400" u="none" cap="none" strike="noStrike">
                <a:solidFill>
                  <a:srgbClr val="92D050"/>
                </a:solidFill>
                <a:highlight>
                  <a:srgbClr val="000000"/>
                </a:highlight>
                <a:latin typeface="Russo One"/>
                <a:ea typeface="Russo One"/>
                <a:cs typeface="Russo One"/>
                <a:sym typeface="Russo One"/>
              </a:rPr>
              <a:t>The site has 3 roles:</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120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Site admin (project team members)</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Dungeon Master (DM) – campaign admin can view campaign player’s profiles &amp; abilities, add campaigns, add players, &amp; add damage points to player, options to publish</a:t>
            </a:r>
            <a:endParaRPr b="0" i="0" sz="2400" u="none" cap="none" strike="noStrike">
              <a:solidFill>
                <a:srgbClr val="92D050"/>
              </a:solidFill>
              <a:highlight>
                <a:srgbClr val="000000"/>
              </a:highlight>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AutoNum type="arabicPeriod"/>
            </a:pPr>
            <a:r>
              <a:rPr b="0" i="0" lang="en-US" sz="2400" u="none" cap="none" strike="noStrike">
                <a:solidFill>
                  <a:srgbClr val="92D050"/>
                </a:solidFill>
                <a:highlight>
                  <a:srgbClr val="000000"/>
                </a:highlight>
                <a:latin typeface="Russo One"/>
                <a:ea typeface="Russo One"/>
                <a:cs typeface="Russo One"/>
                <a:sym typeface="Russo One"/>
              </a:rPr>
              <a:t>Regular Players</a:t>
            </a:r>
            <a:endParaRPr b="0" i="0" sz="2400" u="none" cap="none" strike="noStrike">
              <a:solidFill>
                <a:srgbClr val="92D050"/>
              </a:solidFill>
              <a:highlight>
                <a:srgbClr val="000000"/>
              </a:highlight>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2400"/>
              <a:buFont typeface="Arial"/>
              <a:buNone/>
            </a:pPr>
            <a:r>
              <a:t/>
            </a:r>
            <a:endParaRPr b="0" i="0" sz="2400" u="none" cap="none" strike="noStrike">
              <a:solidFill>
                <a:srgbClr val="FFFF00"/>
              </a:solidFill>
              <a:latin typeface="Amatic SC"/>
              <a:ea typeface="Amatic SC"/>
              <a:cs typeface="Amatic SC"/>
              <a:sym typeface="Amatic SC"/>
            </a:endParaRPr>
          </a:p>
        </p:txBody>
      </p:sp>
      <p:sp>
        <p:nvSpPr>
          <p:cNvPr id="78" name="Google Shape;78;p3"/>
          <p:cNvSpPr txBox="1"/>
          <p:nvPr/>
        </p:nvSpPr>
        <p:spPr>
          <a:xfrm>
            <a:off x="311700" y="280275"/>
            <a:ext cx="67266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92D050"/>
                </a:solidFill>
                <a:latin typeface="Russo One"/>
                <a:ea typeface="Russo One"/>
                <a:cs typeface="Russo One"/>
                <a:sym typeface="Russo One"/>
              </a:rPr>
              <a:t>Application Roles</a:t>
            </a:r>
            <a:endParaRPr b="0" i="0" sz="4800" u="none" cap="none" strike="noStrike">
              <a:solidFill>
                <a:srgbClr val="92D050"/>
              </a:solidFill>
              <a:latin typeface="Russo One"/>
              <a:ea typeface="Russo One"/>
              <a:cs typeface="Russo One"/>
              <a:sym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84" name="Google Shape;84;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85" name="Google Shape;85;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6" name="Google Shape;86;p4"/>
          <p:cNvSpPr txBox="1"/>
          <p:nvPr/>
        </p:nvSpPr>
        <p:spPr>
          <a:xfrm>
            <a:off x="659657" y="1373299"/>
            <a:ext cx="7877439" cy="302562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Login or Registration Page</a:t>
            </a:r>
            <a:endParaRPr b="0" i="0" sz="24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Admin/DM dashboard to load scores &amp; create campaigns</a:t>
            </a:r>
            <a:endParaRPr b="0" i="0" sz="24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chemeClr val="dk1"/>
              </a:buClr>
              <a:buSzPts val="1100"/>
              <a:buFont typeface="Arial"/>
              <a:buNone/>
            </a:pPr>
            <a:r>
              <a:rPr b="0" i="0" lang="en-US" sz="2400" u="none" cap="none" strike="noStrike">
                <a:solidFill>
                  <a:srgbClr val="92D050"/>
                </a:solidFill>
                <a:latin typeface="Russo One"/>
                <a:ea typeface="Russo One"/>
                <a:cs typeface="Russo One"/>
                <a:sym typeface="Russo One"/>
              </a:rPr>
              <a:t>• Player dashboard to view player damage points, current &amp; past campaigns</a:t>
            </a:r>
            <a:endParaRPr b="0" i="0" sz="2400" u="none" cap="none" strike="noStrike">
              <a:solidFill>
                <a:srgbClr val="92D050"/>
              </a:solidFill>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2400"/>
              <a:buFont typeface="Arial"/>
              <a:buNone/>
            </a:pPr>
            <a:r>
              <a:t/>
            </a:r>
            <a:endParaRPr b="0" i="0" sz="2400" u="none" cap="none" strike="noStrike">
              <a:solidFill>
                <a:srgbClr val="92D050"/>
              </a:solidFill>
              <a:latin typeface="Amatic SC"/>
              <a:ea typeface="Amatic SC"/>
              <a:cs typeface="Amatic SC"/>
              <a:sym typeface="Amatic SC"/>
            </a:endParaRPr>
          </a:p>
        </p:txBody>
      </p:sp>
      <p:sp>
        <p:nvSpPr>
          <p:cNvPr id="87" name="Google Shape;87;p4"/>
          <p:cNvSpPr txBox="1"/>
          <p:nvPr/>
        </p:nvSpPr>
        <p:spPr>
          <a:xfrm>
            <a:off x="233575" y="226950"/>
            <a:ext cx="6726600" cy="110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4800" u="none" cap="none" strike="noStrike">
                <a:solidFill>
                  <a:srgbClr val="92D050"/>
                </a:solidFill>
                <a:latin typeface="Russo One"/>
                <a:ea typeface="Russo One"/>
                <a:cs typeface="Russo One"/>
                <a:sym typeface="Russo One"/>
              </a:rPr>
              <a:t>FEATURES</a:t>
            </a:r>
            <a:endParaRPr b="0" i="0" sz="4800" u="none" cap="none" strike="noStrike">
              <a:solidFill>
                <a:srgbClr val="92D050"/>
              </a:solidFill>
              <a:latin typeface="Russo One"/>
              <a:ea typeface="Russo One"/>
              <a:cs typeface="Russo One"/>
              <a:sym typeface="Russo One"/>
            </a:endParaRPr>
          </a:p>
          <a:p>
            <a:pPr indent="0" lvl="0" marL="0" marR="0" rtl="0" algn="l">
              <a:lnSpc>
                <a:spcPct val="100000"/>
              </a:lnSpc>
              <a:spcBef>
                <a:spcPts val="1200"/>
              </a:spcBef>
              <a:spcAft>
                <a:spcPts val="0"/>
              </a:spcAft>
              <a:buClr>
                <a:srgbClr val="000000"/>
              </a:buClr>
              <a:buSzPts val="4800"/>
              <a:buFont typeface="Arial"/>
              <a:buNone/>
            </a:pPr>
            <a:r>
              <a:t/>
            </a:r>
            <a:endParaRPr b="0" i="0" sz="4800" u="none" cap="none" strike="noStrike">
              <a:solidFill>
                <a:srgbClr val="92D050"/>
              </a:solidFill>
              <a:latin typeface="Amatic SC"/>
              <a:ea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descr="A star filled sky&#10;&#10;Description generated with high confidence" id="92" name="Google Shape;92;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3" name="Google Shape;93;p5"/>
          <p:cNvSpPr txBox="1"/>
          <p:nvPr>
            <p:ph type="title"/>
          </p:nvPr>
        </p:nvSpPr>
        <p:spPr>
          <a:xfrm>
            <a:off x="260237" y="249652"/>
            <a:ext cx="8268768" cy="7456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Programming Languages</a:t>
            </a:r>
            <a:endParaRPr/>
          </a:p>
        </p:txBody>
      </p:sp>
      <p:sp>
        <p:nvSpPr>
          <p:cNvPr id="94" name="Google Shape;94;p5"/>
          <p:cNvSpPr txBox="1"/>
          <p:nvPr/>
        </p:nvSpPr>
        <p:spPr>
          <a:xfrm>
            <a:off x="639271" y="1691235"/>
            <a:ext cx="7705956" cy="12003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Graphical User Interface – PHP/HTML/CSS</a:t>
            </a:r>
            <a:endParaRPr/>
          </a:p>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Database – MySQL</a:t>
            </a:r>
            <a:endParaRPr/>
          </a:p>
          <a:p>
            <a:pPr indent="-342900" lvl="0" marL="342900" marR="0" rtl="0" algn="l">
              <a:lnSpc>
                <a:spcPct val="100000"/>
              </a:lnSpc>
              <a:spcBef>
                <a:spcPts val="0"/>
              </a:spcBef>
              <a:spcAft>
                <a:spcPts val="0"/>
              </a:spcAft>
              <a:buClr>
                <a:srgbClr val="92D050"/>
              </a:buClr>
              <a:buSzPts val="2400"/>
              <a:buFont typeface="Noto Sans Symbols"/>
              <a:buChar char="▪"/>
            </a:pPr>
            <a:r>
              <a:rPr b="0" i="0" lang="en-US" sz="2400" u="none" cap="none" strike="noStrike">
                <a:solidFill>
                  <a:srgbClr val="92D050"/>
                </a:solidFill>
                <a:latin typeface="Russo One"/>
                <a:ea typeface="Russo One"/>
                <a:cs typeface="Russo One"/>
                <a:sym typeface="Russo One"/>
              </a:rPr>
              <a:t>Game Play – 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100" name="Google Shape;100;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101" name="Google Shape;101;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6"/>
          <p:cNvSpPr txBox="1"/>
          <p:nvPr/>
        </p:nvSpPr>
        <p:spPr>
          <a:xfrm>
            <a:off x="362025" y="1091125"/>
            <a:ext cx="5500314" cy="391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User Groups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Users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Campaigns</a:t>
            </a:r>
            <a:endParaRPr b="0" i="0" sz="20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92D050"/>
                </a:solidFill>
                <a:latin typeface="Russo One"/>
                <a:ea typeface="Russo One"/>
                <a:cs typeface="Russo One"/>
                <a:sym typeface="Russo One"/>
              </a:rPr>
              <a:t>Potential Add-Ons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120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Avatars for each type of player</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Game play selection to incorporate scoring for other RP games</a:t>
            </a:r>
            <a:endParaRPr b="0" i="0" sz="2000" u="none" cap="none" strike="noStrike">
              <a:solidFill>
                <a:srgbClr val="92D050"/>
              </a:solidFill>
              <a:latin typeface="Russo One"/>
              <a:ea typeface="Russo One"/>
              <a:cs typeface="Russo One"/>
              <a:sym typeface="Russo One"/>
            </a:endParaRPr>
          </a:p>
          <a:p>
            <a:pPr indent="-342900" lvl="0" marL="457200" marR="0" rtl="0" algn="l">
              <a:lnSpc>
                <a:spcPct val="115000"/>
              </a:lnSpc>
              <a:spcBef>
                <a:spcPts val="0"/>
              </a:spcBef>
              <a:spcAft>
                <a:spcPts val="0"/>
              </a:spcAft>
              <a:buClr>
                <a:srgbClr val="92D050"/>
              </a:buClr>
              <a:buSzPts val="1800"/>
              <a:buFont typeface="Russo One"/>
              <a:buChar char="●"/>
            </a:pPr>
            <a:r>
              <a:rPr b="0" i="0" lang="en-US" sz="2000" u="none" cap="none" strike="noStrike">
                <a:solidFill>
                  <a:srgbClr val="92D050"/>
                </a:solidFill>
                <a:latin typeface="Russo One"/>
                <a:ea typeface="Russo One"/>
                <a:cs typeface="Russo One"/>
                <a:sym typeface="Russo One"/>
              </a:rPr>
              <a:t>Weapons , Armor &amp; Proficiency tables</a:t>
            </a:r>
            <a:endParaRPr b="0" i="0" sz="2000" u="none" cap="none" strike="noStrike">
              <a:solidFill>
                <a:srgbClr val="92D050"/>
              </a:solidFill>
              <a:latin typeface="Russo One"/>
              <a:ea typeface="Russo One"/>
              <a:cs typeface="Russo One"/>
              <a:sym typeface="Russo One"/>
            </a:endParaRPr>
          </a:p>
          <a:p>
            <a:pPr indent="0" lvl="0" marL="0" marR="0" rtl="0" algn="l">
              <a:lnSpc>
                <a:spcPct val="115000"/>
              </a:lnSpc>
              <a:spcBef>
                <a:spcPts val="1200"/>
              </a:spcBef>
              <a:spcAft>
                <a:spcPts val="1200"/>
              </a:spcAft>
              <a:buClr>
                <a:schemeClr val="dk1"/>
              </a:buClr>
              <a:buSzPts val="1100"/>
              <a:buFont typeface="Arial"/>
              <a:buNone/>
            </a:pPr>
            <a:r>
              <a:t/>
            </a:r>
            <a:endParaRPr b="0" i="0" sz="2400" u="none" cap="none" strike="noStrike">
              <a:solidFill>
                <a:srgbClr val="92D050"/>
              </a:solidFill>
              <a:latin typeface="Amatic SC"/>
              <a:ea typeface="Amatic SC"/>
              <a:cs typeface="Amatic SC"/>
              <a:sym typeface="Amatic SC"/>
            </a:endParaRPr>
          </a:p>
        </p:txBody>
      </p:sp>
      <p:sp>
        <p:nvSpPr>
          <p:cNvPr id="103" name="Google Shape;103;p6"/>
          <p:cNvSpPr txBox="1"/>
          <p:nvPr/>
        </p:nvSpPr>
        <p:spPr>
          <a:xfrm>
            <a:off x="362025" y="195083"/>
            <a:ext cx="7988956" cy="88517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0" i="0" lang="en-US" sz="4800" u="none" cap="none" strike="noStrike">
                <a:solidFill>
                  <a:srgbClr val="92D050"/>
                </a:solidFill>
                <a:latin typeface="Russo One"/>
                <a:ea typeface="Russo One"/>
                <a:cs typeface="Russo One"/>
                <a:sym typeface="Russo One"/>
              </a:rPr>
              <a:t>DATABASE STRUCTURE</a:t>
            </a:r>
            <a:endParaRPr b="0" i="0" sz="4800" u="none" cap="none" strike="noStrike">
              <a:solidFill>
                <a:srgbClr val="92D050"/>
              </a:solidFill>
              <a:latin typeface="Russo One"/>
              <a:ea typeface="Russo One"/>
              <a:cs typeface="Russo One"/>
              <a:sym typeface="Russo One"/>
            </a:endParaRPr>
          </a:p>
        </p:txBody>
      </p:sp>
      <p:pic>
        <p:nvPicPr>
          <p:cNvPr id="104" name="Google Shape;104;p6"/>
          <p:cNvPicPr preferRelativeResize="0"/>
          <p:nvPr/>
        </p:nvPicPr>
        <p:blipFill rotWithShape="1">
          <a:blip r:embed="rId4">
            <a:alphaModFix/>
          </a:blip>
          <a:srcRect b="0" l="0" r="0" t="0"/>
          <a:stretch/>
        </p:blipFill>
        <p:spPr>
          <a:xfrm>
            <a:off x="5976075" y="1616956"/>
            <a:ext cx="2805900" cy="2805875"/>
          </a:xfrm>
          <a:prstGeom prst="rect">
            <a:avLst/>
          </a:prstGeom>
          <a:noFill/>
          <a:ln>
            <a:noFill/>
          </a:ln>
        </p:spPr>
      </p:pic>
      <p:pic>
        <p:nvPicPr>
          <p:cNvPr id="105" name="Google Shape;105;p6"/>
          <p:cNvPicPr preferRelativeResize="0"/>
          <p:nvPr/>
        </p:nvPicPr>
        <p:blipFill rotWithShape="1">
          <a:blip r:embed="rId5">
            <a:alphaModFix/>
          </a:blip>
          <a:srcRect b="0" l="0" r="0" t="0"/>
          <a:stretch/>
        </p:blipFill>
        <p:spPr>
          <a:xfrm>
            <a:off x="6437885" y="2065935"/>
            <a:ext cx="2457826" cy="289360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A star filled sky&#10;&#10;Description generated with high confidence" id="110" name="Google Shape;110;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1" name="Google Shape;111;p7"/>
          <p:cNvSpPr txBox="1"/>
          <p:nvPr>
            <p:ph type="title"/>
          </p:nvPr>
        </p:nvSpPr>
        <p:spPr>
          <a:xfrm>
            <a:off x="311698" y="313604"/>
            <a:ext cx="8520600" cy="76762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4800">
                <a:solidFill>
                  <a:srgbClr val="92D050"/>
                </a:solidFill>
                <a:latin typeface="Russo One"/>
                <a:ea typeface="Russo One"/>
                <a:cs typeface="Russo One"/>
                <a:sym typeface="Russo One"/>
              </a:rPr>
              <a:t>Register </a:t>
            </a:r>
            <a:endParaRPr/>
          </a:p>
        </p:txBody>
      </p:sp>
      <p:pic>
        <p:nvPicPr>
          <p:cNvPr id="112" name="Google Shape;112;p7"/>
          <p:cNvPicPr preferRelativeResize="0"/>
          <p:nvPr/>
        </p:nvPicPr>
        <p:blipFill rotWithShape="1">
          <a:blip r:embed="rId4">
            <a:alphaModFix/>
          </a:blip>
          <a:srcRect b="0" l="0" r="0" t="0"/>
          <a:stretch/>
        </p:blipFill>
        <p:spPr>
          <a:xfrm>
            <a:off x="995319" y="1405053"/>
            <a:ext cx="7153359" cy="3173712"/>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descr="A star filled sky&#10;&#10;Description generated with high confidence" id="117" name="Google Shape;117;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8"/>
          <p:cNvSpPr txBox="1"/>
          <p:nvPr>
            <p:ph type="title"/>
          </p:nvPr>
        </p:nvSpPr>
        <p:spPr>
          <a:xfrm>
            <a:off x="311699" y="347921"/>
            <a:ext cx="8520600" cy="80924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800">
                <a:solidFill>
                  <a:srgbClr val="92D050"/>
                </a:solidFill>
                <a:latin typeface="Russo One"/>
                <a:ea typeface="Russo One"/>
                <a:cs typeface="Russo One"/>
                <a:sym typeface="Russo One"/>
              </a:rPr>
              <a:t>Login Screen</a:t>
            </a:r>
            <a:endParaRPr/>
          </a:p>
        </p:txBody>
      </p:sp>
      <p:pic>
        <p:nvPicPr>
          <p:cNvPr id="119" name="Google Shape;119;p8"/>
          <p:cNvPicPr preferRelativeResize="0"/>
          <p:nvPr/>
        </p:nvPicPr>
        <p:blipFill rotWithShape="1">
          <a:blip r:embed="rId4">
            <a:alphaModFix/>
          </a:blip>
          <a:srcRect b="0" l="0" r="0" t="0"/>
          <a:stretch/>
        </p:blipFill>
        <p:spPr>
          <a:xfrm>
            <a:off x="890125" y="1403034"/>
            <a:ext cx="7250462" cy="3201723"/>
          </a:xfrm>
          <a:prstGeom prst="rect">
            <a:avLst/>
          </a:prstGeom>
          <a:noFill/>
          <a:ln cap="flat" cmpd="sng" w="28575">
            <a:solidFill>
              <a:srgbClr val="92D05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A star filled sky&#10;&#10;Description generated with high confidence" id="124" name="Google Shape;124;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5" name="Google Shape;125;p9"/>
          <p:cNvSpPr txBox="1"/>
          <p:nvPr>
            <p:ph type="title"/>
          </p:nvPr>
        </p:nvSpPr>
        <p:spPr>
          <a:xfrm>
            <a:off x="311700" y="25081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solidFill>
                  <a:srgbClr val="92D050"/>
                </a:solidFill>
                <a:latin typeface="Russo One"/>
                <a:ea typeface="Russo One"/>
                <a:cs typeface="Russo One"/>
                <a:sym typeface="Russo One"/>
              </a:rPr>
              <a:t>Player Membership Dashboard </a:t>
            </a:r>
            <a:endParaRPr/>
          </a:p>
        </p:txBody>
      </p:sp>
      <p:pic>
        <p:nvPicPr>
          <p:cNvPr descr="A picture containing sky&#10;&#10;Description automatically generated" id="126" name="Google Shape;126;p9"/>
          <p:cNvPicPr preferRelativeResize="0"/>
          <p:nvPr/>
        </p:nvPicPr>
        <p:blipFill rotWithShape="1">
          <a:blip r:embed="rId4">
            <a:alphaModFix/>
          </a:blip>
          <a:srcRect b="0" l="0" r="0" t="0"/>
          <a:stretch/>
        </p:blipFill>
        <p:spPr>
          <a:xfrm>
            <a:off x="663547" y="1140518"/>
            <a:ext cx="7679342" cy="3397092"/>
          </a:xfrm>
          <a:prstGeom prst="rect">
            <a:avLst/>
          </a:prstGeom>
          <a:noFill/>
          <a:ln>
            <a:noFill/>
          </a:ln>
        </p:spPr>
      </p:pic>
      <p:sp>
        <p:nvSpPr>
          <p:cNvPr id="127" name="Google Shape;127;p9"/>
          <p:cNvSpPr/>
          <p:nvPr/>
        </p:nvSpPr>
        <p:spPr>
          <a:xfrm>
            <a:off x="712099" y="2306229"/>
            <a:ext cx="2306230" cy="161841"/>
          </a:xfrm>
          <a:prstGeom prst="rect">
            <a:avLst/>
          </a:prstGeom>
          <a:solidFill>
            <a:schemeClr val="lt1"/>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800" u="none" cap="none" strike="noStrike">
                <a:solidFill>
                  <a:schemeClr val="dk1"/>
                </a:solidFill>
                <a:latin typeface="Arial"/>
                <a:ea typeface="Arial"/>
                <a:cs typeface="Arial"/>
                <a:sym typeface="Arial"/>
              </a:rPr>
              <a:t>No stats to view</a:t>
            </a:r>
            <a:endParaRPr b="0" i="0" sz="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